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</p:sldIdLst>
  <p:sldSz cy="5143500" cx="9144000"/>
  <p:notesSz cx="6858000" cy="9144000"/>
  <p:embeddedFontLst>
    <p:embeddedFont>
      <p:font typeface="Montserrat"/>
      <p:regular r:id="rId106"/>
      <p:bold r:id="rId107"/>
      <p:italic r:id="rId108"/>
      <p:boldItalic r:id="rId109"/>
    </p:embeddedFont>
    <p:embeddedFont>
      <p:font typeface="Barlow ExtraBold"/>
      <p:bold r:id="rId110"/>
      <p:boldItalic r:id="rId111"/>
    </p:embeddedFont>
    <p:embeddedFont>
      <p:font typeface="Barlow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bold.fntdata"/><Relationship Id="rId106" Type="http://schemas.openxmlformats.org/officeDocument/2006/relationships/font" Target="fonts/Montserrat-regular.fntdata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Montserrat-boldItalic.fntdata"/><Relationship Id="rId108" Type="http://schemas.openxmlformats.org/officeDocument/2006/relationships/font" Target="fonts/Montserrat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5" Type="http://schemas.openxmlformats.org/officeDocument/2006/relationships/font" Target="fonts/Barlow-boldItalic.fntdata"/><Relationship Id="rId15" Type="http://schemas.openxmlformats.org/officeDocument/2006/relationships/slide" Target="slides/slide10.xml"/><Relationship Id="rId110" Type="http://schemas.openxmlformats.org/officeDocument/2006/relationships/font" Target="fonts/BarlowExtraBold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Barlow-italic.fntdata"/><Relationship Id="rId18" Type="http://schemas.openxmlformats.org/officeDocument/2006/relationships/slide" Target="slides/slide13.xml"/><Relationship Id="rId113" Type="http://schemas.openxmlformats.org/officeDocument/2006/relationships/font" Target="fonts/Barlow-bold.fntdata"/><Relationship Id="rId112" Type="http://schemas.openxmlformats.org/officeDocument/2006/relationships/font" Target="fonts/Barlow-regular.fntdata"/><Relationship Id="rId111" Type="http://schemas.openxmlformats.org/officeDocument/2006/relationships/font" Target="fonts/BarlowExtraBold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0fe579a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0fe579a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audience: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here knows what a Native GUI App is?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would you build a Native GUI App?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people have experience with Native GUI App development or desktop development in general?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3318730ae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3318730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13a2d5f3ab_1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13a2d5f3ab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3318730ae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3318730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6ddfdd762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6ddfdd762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417ec037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417ec03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6ddfdd762_0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6ddfdd76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3a2d5f3ab_1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3a2d5f3a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6ddfdd762_0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6ddfdd76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6ddfdd762_0_4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6ddfdd76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6ddfdd762_0_4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6ddfdd76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6ddfdd762_0_4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6ddfdd762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3a2d5f3ab_1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3a2d5f3a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6ddfdd762_0_4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6ddfdd762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6ddfdd762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96ddfdd76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6ddfdd762_0_4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96ddfdd762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6ddfdd762_0_4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6ddfdd76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6ddfdd762_0_4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6ddfdd76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6ddfdd762_0_4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6ddfdd76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6ddfdd762_0_4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6ddfdd762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6ddfdd762_0_4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6ddfdd76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6ddfdd762_0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6ddfdd76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6ddfdd762_0_5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6ddfdd76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3a2d5f3ab_1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3a2d5f3ab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6ddfdd762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96ddfdd762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6ddfdd762_0_5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6ddfdd76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96ddfdd762_0_5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96ddfdd76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aa8d743fe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aa8d743f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6ddfdd762_0_5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6ddfdd76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6ddfdd762_0_5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6ddfdd762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87a4421c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87a4421c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9417ec0378_0_8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9417ec037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6ddfdd762_0_3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6ddfdd76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6ddfdd762_0_3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6ddfdd762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417ec037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417ec03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6ddfdd762_0_3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96ddfdd76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6ddfdd762_0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6ddfdd762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6ddfdd762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6ddfdd76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6ddfdd762_0_3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6ddfdd76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6ddfdd762_0_3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6ddfdd762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3318730ae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3318730a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3318730ae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3318730a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6ddfdd762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6ddfdd76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3318730ae_1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3318730a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3318730ae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3318730a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3a2d5f3ab_1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3a2d5f3a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96ddfdd762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96ddfdd762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6ddfdd762_0_1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6ddfdd7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87a4421c5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87a4421c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3a2d5f3ab_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13a2d5f3a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6ddfdd762_0_5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96ddfdd76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987a4421c5_0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987a4421c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987a4421c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987a4421c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13a2d5f3ab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13a2d5f3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6ddfdd762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6ddfdd762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6ddfdd762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96ddfdd76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3a2d5f3ab_1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3a2d5f3a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6ddfdd762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96ddfdd76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96ddfdd762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96ddfdd76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6ddfdd762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6ddfdd76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aa8d743f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9aa8d743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9aa8d743fe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9aa8d743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87a4421c5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987a4421c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87a4421c5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987a4421c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987a4421c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987a4421c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what to do in exercises 13, 14, and 16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13a2d5f3ab_1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13a2d5f3a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3a2d5f3ab_1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3a2d5f3a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3318730ae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3318730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3a2d5f3ab_1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3a2d5f3a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3a2d5f3ab_1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13a2d5f3a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87a4421c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87a4421c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96ddfdd76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96ddfdd76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87a4421c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987a4421c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87a4421c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87a4421c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987a4421c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987a4421c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987a4421c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987a4421c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87a4421c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87a4421c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87a4421c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987a4421c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3318730ae_0_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3318730a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987a4421c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987a4421c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3318730a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3318730a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3318730ae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13318730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3318730ae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3318730a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3318730a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3318730a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3a2d5f3a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3a2d5f3a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3a2d5f3ab_1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3a2d5f3ab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3a2d5f3ab_1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13a2d5f3ab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3a2d5f3ab_1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313a2d5f3a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3a2d5f3ab_1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3a2d5f3a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3318730ae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3318730a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3a2d5f3ab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3a2d5f3ab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0fe579a5a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0fe579a5a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9a34c21fa5_1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9a34c21fa5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13318730ae_0_1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13318730a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3318730ae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3318730a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3318730ae_0_2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3318730a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3318730ae_0_2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3318730a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13318730ae_0_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13318730a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3a2d5f3ab_1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3a2d5f3ab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9a34c21fa5_1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9a34c21fa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hyperlink" Target="https://www.lexop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140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b="1" sz="5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49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409868" y="840556"/>
            <a:ext cx="322500" cy="346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0233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  <p:sp>
        <p:nvSpPr>
          <p:cNvPr id="15" name="Google Shape;15;p2"/>
          <p:cNvSpPr/>
          <p:nvPr/>
        </p:nvSpPr>
        <p:spPr>
          <a:xfrm rot="-5004">
            <a:off x="570913" y="755510"/>
            <a:ext cx="618301" cy="664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title">
  <p:cSld name="CUSTOM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-354175" y="1313550"/>
            <a:ext cx="2516400" cy="2516400"/>
          </a:xfrm>
          <a:prstGeom prst="flowChartDelay">
            <a:avLst/>
          </a:prstGeom>
          <a:solidFill>
            <a:srgbClr val="F3EFED"/>
          </a:solidFill>
          <a:ln cap="flat" cmpd="sng" w="9525">
            <a:solidFill>
              <a:srgbClr val="F3EF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311700" y="445025"/>
            <a:ext cx="1439400" cy="44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2480050" y="724075"/>
            <a:ext cx="6296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3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5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693400" y="1618524"/>
            <a:ext cx="2271300" cy="2271300"/>
          </a:xfrm>
          <a:prstGeom prst="ellipse">
            <a:avLst/>
          </a:prstGeom>
          <a:solidFill>
            <a:srgbClr val="0233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23338"/>
              </a:highlight>
            </a:endParaRPr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-17447" l="-4361" r="-11338" t="1747"/>
          <a:stretch/>
        </p:blipFill>
        <p:spPr>
          <a:xfrm>
            <a:off x="5278475" y="2652644"/>
            <a:ext cx="1652152" cy="165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-2029800" y="214409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6100">
                <a:solidFill>
                  <a:schemeClr val="lt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Thank</a:t>
            </a:r>
            <a:r>
              <a:rPr b="0" lang="en" sz="6100">
                <a:solidFill>
                  <a:schemeClr val="accent2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r>
              <a:rPr b="0" lang="en" sz="6100">
                <a:solidFill>
                  <a:srgbClr val="023338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you</a:t>
            </a:r>
            <a:endParaRPr b="0" sz="6100">
              <a:solidFill>
                <a:srgbClr val="023338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5496177" y="3576922"/>
            <a:ext cx="2318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Learn more at</a:t>
            </a:r>
            <a:r>
              <a:rPr b="1" lang="en" sz="9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r>
              <a:rPr b="1" lang="en" sz="900">
                <a:solidFill>
                  <a:srgbClr val="29989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lexop.com</a:t>
            </a:r>
            <a:endParaRPr b="1" sz="900">
              <a:solidFill>
                <a:srgbClr val="29989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5495533" y="1441337"/>
            <a:ext cx="25689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Lexop helps companies retain </a:t>
            </a:r>
            <a:b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past-due customers by facilitating payment and empowering them </a:t>
            </a:r>
            <a:endParaRPr b="1" sz="12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to self-cure. </a:t>
            </a:r>
            <a:br>
              <a:rPr lang="en" sz="9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33237"/>
                </a:solidFill>
                <a:latin typeface="Barlow"/>
                <a:ea typeface="Barlow"/>
                <a:cs typeface="Barlow"/>
                <a:sym typeface="Barlow"/>
              </a:rPr>
              <a:t>It’s quick to implement, easy to use, and scales to fit your needs. </a:t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3323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0" sz="3300" u="none" cap="none" strike="noStrike"/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 i="0" sz="2100" u="none" cap="none" strike="noStrike"/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 i="0" sz="1800" u="none" cap="none" strike="noStrike"/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Char char="•"/>
              <a:defRPr i="0" sz="1500" u="none" cap="none" strike="noStrike"/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  <a:defRPr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1400"/>
              <a:buChar char="•"/>
              <a:defRPr i="0" sz="1400" u="none" cap="none" strike="noStrike"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">
  <p:cSld name="CUSTOM">
    <p:bg>
      <p:bgPr>
        <a:solidFill>
          <a:srgbClr val="023338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311708" y="1409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b="1"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11700" y="349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>
            <a:off x="409868" y="840556"/>
            <a:ext cx="322500" cy="346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E9FC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 rot="-5004">
            <a:off x="570913" y="755510"/>
            <a:ext cx="618301" cy="664500"/>
          </a:xfrm>
          <a:prstGeom prst="pie">
            <a:avLst>
              <a:gd fmla="val 21569763" name="adj1"/>
              <a:gd fmla="val 10807784" name="adj2"/>
            </a:avLst>
          </a:prstGeom>
          <a:solidFill>
            <a:srgbClr val="2998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333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4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-10600"/>
            <a:ext cx="4572000" cy="5154000"/>
          </a:xfrm>
          <a:prstGeom prst="rect">
            <a:avLst/>
          </a:prstGeom>
          <a:solidFill>
            <a:srgbClr val="0332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76800" y="517706"/>
            <a:ext cx="43428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06</a:t>
            </a: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07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14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15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16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17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18</a:t>
            </a:r>
            <a:endParaRPr b="1" sz="2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24;p4"/>
          <p:cNvSpPr txBox="1"/>
          <p:nvPr/>
        </p:nvSpPr>
        <p:spPr>
          <a:xfrm>
            <a:off x="311700" y="445025"/>
            <a:ext cx="244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Agenda</a:t>
            </a:r>
            <a:endParaRPr b="1" sz="3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4770400" y="511797"/>
            <a:ext cx="40170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About Lexop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Demo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Reconciliation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Payment Flow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System Architecture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103125" y="4792862"/>
            <a:ext cx="86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" sz="600" u="none" cap="none" strike="noStrike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© 2022</a:t>
            </a:r>
            <a:endParaRPr i="0" sz="600" u="none" cap="none" strike="noStrike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8280" y="151468"/>
            <a:ext cx="618849" cy="61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945075" y="4798262"/>
            <a:ext cx="2057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CUSTOM_1">
    <p:bg>
      <p:bgPr>
        <a:solidFill>
          <a:srgbClr val="0199A7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2800"/>
              <a:buFont typeface="Barlow"/>
              <a:buNone/>
              <a:defRPr sz="2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800"/>
              <a:buFont typeface="Barlow"/>
              <a:buChar char="●"/>
              <a:defRPr sz="1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●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●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○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3338"/>
              </a:buClr>
              <a:buSzPts val="1400"/>
              <a:buFont typeface="Barlow"/>
              <a:buChar char="■"/>
              <a:defRPr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53402" y="4489129"/>
            <a:ext cx="618849" cy="6188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exop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6.png"/><Relationship Id="rId4" Type="http://schemas.openxmlformats.org/officeDocument/2006/relationships/hyperlink" Target="https://bit.ly/rubyconf2024deskto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Relationship Id="rId4" Type="http://schemas.openxmlformats.org/officeDocument/2006/relationships/hyperlink" Target="https://github.com/AndyObtiva/glimmer-dsl-sw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mperham/kuiq" TargetMode="External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AndyObtiva/glimmer-dsl-libui#supported-keyword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AndyObtiva/glimmer-dsl-libui#supported-keyword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ndyObtiva/glimmer-dsl-libui#supported-keyword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AndyObtiva/glimmer-libui-cc-graphs_and_charts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ndyObtiva/glimmer-dsl-libui#supported-keyword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5" Type="http://schemas.openxmlformats.org/officeDocument/2006/relationships/image" Target="../media/image6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github.com/AndyObtiva/how-to-build-desktop-applications-in-ruby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Relationship Id="rId5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ndyObtiva/glimmer-dsl-libui" TargetMode="External"/><Relationship Id="rId4" Type="http://schemas.openxmlformats.org/officeDocument/2006/relationships/hyperlink" Target="https://github.com/AndyObtiva/how-to-build-desktop-applications-in-ruby" TargetMode="External"/><Relationship Id="rId5" Type="http://schemas.openxmlformats.org/officeDocument/2006/relationships/hyperlink" Target="https://github.com/AndyObtiva/how-to-build-desktop-applications-in-ruby#resources" TargetMode="External"/><Relationship Id="rId6" Type="http://schemas.openxmlformats.org/officeDocument/2006/relationships/hyperlink" Target="https://bit.ly/rubyconf2024desktop" TargetMode="External"/><Relationship Id="rId7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Relationship Id="rId4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png"/><Relationship Id="rId4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AndyObtiva/glimmer-dsl-libui/tree/master#data-binding-api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Relationship Id="rId4" Type="http://schemas.openxmlformats.org/officeDocument/2006/relationships/image" Target="../media/image8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8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5" Type="http://schemas.openxmlformats.org/officeDocument/2006/relationships/image" Target="../media/image10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6.png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7.png"/><Relationship Id="rId4" Type="http://schemas.openxmlformats.org/officeDocument/2006/relationships/image" Target="../media/image87.png"/><Relationship Id="rId5" Type="http://schemas.openxmlformats.org/officeDocument/2006/relationships/image" Target="../media/image99.png"/><Relationship Id="rId6" Type="http://schemas.openxmlformats.org/officeDocument/2006/relationships/image" Target="../media/image101.png"/><Relationship Id="rId7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AndyObtiva/glimmer-dsl-swt" TargetMode="External"/><Relationship Id="rId4" Type="http://schemas.openxmlformats.org/officeDocument/2006/relationships/hyperlink" Target="https://github.com/AndyObtiva/glimmer-dsl-wx" TargetMode="External"/><Relationship Id="rId5" Type="http://schemas.openxmlformats.org/officeDocument/2006/relationships/hyperlink" Target="https://github.com/AndyObtiva/glimmer-dsl-web" TargetMode="External"/><Relationship Id="rId6" Type="http://schemas.openxmlformats.org/officeDocument/2006/relationships/hyperlink" Target="https://github.com/AndyObtiva/glimmer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4.gif"/><Relationship Id="rId4" Type="http://schemas.openxmlformats.org/officeDocument/2006/relationships/hyperlink" Target="https://sample-glimmer-dsl-web-rails7-app-black-sound-6793.fly.dev/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0.png"/><Relationship Id="rId4" Type="http://schemas.openxmlformats.org/officeDocument/2006/relationships/image" Target="../media/image94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gif"/><Relationship Id="rId4" Type="http://schemas.openxmlformats.org/officeDocument/2006/relationships/image" Target="../media/image10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5.png"/><Relationship Id="rId4" Type="http://schemas.openxmlformats.org/officeDocument/2006/relationships/image" Target="../media/image94.gif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@glimmer-dsl" TargetMode="External"/><Relationship Id="rId10" Type="http://schemas.openxmlformats.org/officeDocument/2006/relationships/hyperlink" Target="https://twitter.com/AndyObtiva" TargetMode="External"/><Relationship Id="rId13" Type="http://schemas.openxmlformats.org/officeDocument/2006/relationships/hyperlink" Target="https://github.com/AndyObtiva/glimmer-dsl-swt" TargetMode="External"/><Relationship Id="rId12" Type="http://schemas.openxmlformats.org/officeDocument/2006/relationships/hyperlink" Target="https://www.youtube.com/@montreal-rb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AndyObtiva/glimmer-dsl-libui" TargetMode="External"/><Relationship Id="rId4" Type="http://schemas.openxmlformats.org/officeDocument/2006/relationships/hyperlink" Target="https://github.com/AndyObtiva/glimmer-dsl-libui#supported-keywords" TargetMode="External"/><Relationship Id="rId9" Type="http://schemas.openxmlformats.org/officeDocument/2006/relationships/hyperlink" Target="https://andymaleh.blogspot.com" TargetMode="External"/><Relationship Id="rId15" Type="http://schemas.openxmlformats.org/officeDocument/2006/relationships/hyperlink" Target="https://github.com/AndyObtiva/glimmer-dsl-web" TargetMode="External"/><Relationship Id="rId14" Type="http://schemas.openxmlformats.org/officeDocument/2006/relationships/hyperlink" Target="https://github.com/AndyObtiva/glimmer-dsl-wx" TargetMode="External"/><Relationship Id="rId16" Type="http://schemas.openxmlformats.org/officeDocument/2006/relationships/image" Target="../media/image96.png"/><Relationship Id="rId5" Type="http://schemas.openxmlformats.org/officeDocument/2006/relationships/hyperlink" Target="https://github.com/AndyObtiva/how-to-build-desktop-applications-in-ruby" TargetMode="External"/><Relationship Id="rId6" Type="http://schemas.openxmlformats.org/officeDocument/2006/relationships/hyperlink" Target="https://bit.ly/rubyconf2024desktop" TargetMode="External"/><Relationship Id="rId7" Type="http://schemas.openxmlformats.org/officeDocument/2006/relationships/hyperlink" Target="https://bit.ly/rubyconf2023desktop" TargetMode="External"/><Relationship Id="rId8" Type="http://schemas.openxmlformats.org/officeDocument/2006/relationships/hyperlink" Target="https://github.com/AndyObtiv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ctrTitle"/>
          </p:nvPr>
        </p:nvSpPr>
        <p:spPr>
          <a:xfrm>
            <a:off x="425825" y="1380200"/>
            <a:ext cx="8277600" cy="22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How To Build 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Basic Desktop Applications 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/>
              <a:t>in Ruby</a:t>
            </a:r>
            <a:endParaRPr sz="44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60"/>
          </a:p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311700" y="3498975"/>
            <a:ext cx="8520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RubyConf 2024 Workshop (2h) • Thursday, November 14, 2023 11:15a-1:15p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Andy Maleh</a:t>
            </a:r>
            <a:r>
              <a:rPr lang="en" sz="2000"/>
              <a:t> • </a:t>
            </a:r>
            <a:r>
              <a:rPr lang="en" sz="2000"/>
              <a:t>Senior Software Engineer</a:t>
            </a:r>
            <a:r>
              <a:rPr lang="en" sz="2000"/>
              <a:t> •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Lexop</a:t>
            </a:r>
            <a:r>
              <a:rPr lang="en" sz="2000"/>
              <a:t> • MS in Software Engineering • Fukuoka Ruby 2022 Special Award Winner • RailsConf/RubyConf Speaker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Examples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500" y="1091513"/>
            <a:ext cx="33528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375" y="1404250"/>
            <a:ext cx="2381725" cy="25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675" y="1261800"/>
            <a:ext cx="28765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325" y="3597075"/>
            <a:ext cx="34480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462" y="176212"/>
            <a:ext cx="4791074" cy="47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18"/>
          <p:cNvSpPr txBox="1"/>
          <p:nvPr/>
        </p:nvSpPr>
        <p:spPr>
          <a:xfrm>
            <a:off x="-136325" y="4579850"/>
            <a:ext cx="91440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Presentation Slides for How To Build Basic Desktop Applications in Ruby</a:t>
            </a:r>
            <a:endParaRPr sz="20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8" name="Google Shape;798;p118"/>
          <p:cNvSpPr txBox="1"/>
          <p:nvPr/>
        </p:nvSpPr>
        <p:spPr>
          <a:xfrm>
            <a:off x="1818475" y="72700"/>
            <a:ext cx="52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bit.ly/rubyconf2024desktop</a:t>
            </a:r>
            <a:endParaRPr sz="20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Examples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063" y="1147125"/>
            <a:ext cx="4121988" cy="362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54" y="1329225"/>
            <a:ext cx="3543995" cy="37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000" y="3316925"/>
            <a:ext cx="1479650" cy="16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Basics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Glimmer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" y="1211350"/>
            <a:ext cx="11565134" cy="39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           Source: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Glimmer DSL for SWT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5" y="698298"/>
            <a:ext cx="8317802" cy="44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 Counter Example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125" y="4226413"/>
            <a:ext cx="1809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475" y="4226425"/>
            <a:ext cx="1809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825" y="4226425"/>
            <a:ext cx="1809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6525" y="698300"/>
            <a:ext cx="1964975" cy="1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Glimmer DSL for LibUI Design Principles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Ruby Way (including TIMTOWTDI: There Is More Than One Way To Do It)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Requiring the least amount of syntax possible to build GUI (Graphical User Interface)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Declarative syntax  that visually maps to the GUI control hierarchy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Ability to mix declarative and imperative code conveniently without needing awkward &amp; verbose technologies (e.g. no XML, HTML, ERB scriptlets, JSX)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Computers serve Software Engineers (not Software Engineers serve Computers)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Think only about real world concepts directly relevant to the GUI and interacting with it (no weird non-real-world irrelevant concepts like hooks/effects/immutability)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Rails Way Convention over Configuration via smart defaults and automation of low-level details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Modular Software Design (e.g. support for Components)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No premature optimization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Glimmer GUI DSL enables building Graphical User Interfaces with a Ruby embedded (internal) Domain Specific Language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75" y="3964075"/>
            <a:ext cx="2667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75" y="2478175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313" y="3211850"/>
            <a:ext cx="27051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725" y="1900401"/>
            <a:ext cx="3548800" cy="18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150" y="3287025"/>
            <a:ext cx="21336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50" y="1699025"/>
            <a:ext cx="2984474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413975" y="1699025"/>
            <a:ext cx="83178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1) Control Keyword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Underscored case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control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Ruby method behind the scenes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925" y="3328700"/>
            <a:ext cx="22479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50" y="1699025"/>
            <a:ext cx="2984474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Kuiq</a:t>
            </a:r>
            <a:endParaRPr/>
          </a:p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413975" y="1595775"/>
            <a:ext cx="4493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https://github.com/mperham/kuiq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Kuiq (UI for Sidekiq)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Open-source Ruby gem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Built by Mike Perham after attending this workshop in RubyConf 2023 (in collaboration with me).</a:t>
            </a:r>
            <a:endParaRPr sz="2000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675" y="1536536"/>
            <a:ext cx="4182075" cy="34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413975" y="1699025"/>
            <a:ext cx="39492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code_area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combobox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color_button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date_time_picker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editable_combobox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entry</a:t>
            </a:r>
            <a:endParaRPr sz="2000"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4831475" y="1699025"/>
            <a:ext cx="38904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font_button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form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group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horizontal_box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horizontal_separator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label</a:t>
            </a:r>
            <a:endParaRPr sz="2000"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</a:t>
            </a:r>
            <a:r>
              <a:rPr lang="en" sz="2000"/>
              <a:t>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</a:t>
            </a:r>
            <a:r>
              <a:rPr lang="en"/>
              <a:t>Controls</a:t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413975" y="1699025"/>
            <a:ext cx="39492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menu_item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message_box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multiline_entry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password_entry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progress_bar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radio_buttons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scrolling_area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slider</a:t>
            </a:r>
            <a:endParaRPr sz="2000"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4831475" y="1699025"/>
            <a:ext cx="38904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spinbox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tab_item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time_picker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vertical_box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vertical_separator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window</a:t>
            </a:r>
            <a:endParaRPr sz="2000"/>
          </a:p>
        </p:txBody>
      </p:sp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2) Control Arguments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Optional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50" y="3070250"/>
            <a:ext cx="86296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50" y="860450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2) Control Arguments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Optional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0" y="3211300"/>
            <a:ext cx="914400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50" y="860450"/>
            <a:ext cx="28765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3) Control Content Block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Properties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Nested Controls</a:t>
            </a:r>
            <a:endParaRPr sz="2000"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225" y="1452125"/>
            <a:ext cx="34671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3) Control Content Block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Properties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Nested Controls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00" y="3283976"/>
            <a:ext cx="6939650" cy="17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3a) Control Content Block - Properties</a:t>
            </a:r>
            <a:endParaRPr sz="2000"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87" y="2254800"/>
            <a:ext cx="7689575" cy="25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Properties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editable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color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margined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padded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value</a:t>
            </a:r>
            <a:endParaRPr sz="2000"/>
          </a:p>
        </p:txBody>
      </p:sp>
      <p:sp>
        <p:nvSpPr>
          <p:cNvPr id="284" name="Google Shape;284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items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read_only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title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width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height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3b) Control Content Block - 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Have `on_` prefix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Observer Pattern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Imperative code block</a:t>
            </a:r>
            <a:endParaRPr sz="2000"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900" y="2265225"/>
            <a:ext cx="4342100" cy="23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3b) Control Content Block - Listeners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Have `on_` prefix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Observer Pattern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Imperative code block</a:t>
            </a:r>
            <a:endParaRPr sz="2000"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125" y="2246100"/>
            <a:ext cx="4469651" cy="26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Glimmer DSL for LibUI Graphs and Charts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https://github.com/AndyObtiva/glimmer-libui-cc-graphs_and_charts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Open-Source Ruby gem extracted from Kuiq</a:t>
            </a:r>
            <a:endParaRPr sz="2000"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537" y="2060575"/>
            <a:ext cx="5731661" cy="16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2479588"/>
            <a:ext cx="5731661" cy="169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2195" y="3144733"/>
            <a:ext cx="5731661" cy="185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Listeners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on_clicked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on_changed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on_toggled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on_closing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on_content_size_changed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on_destroy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on_draw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on_selected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on_edited</a:t>
            </a:r>
            <a:endParaRPr sz="2000"/>
          </a:p>
        </p:txBody>
      </p:sp>
      <p:sp>
        <p:nvSpPr>
          <p:cNvPr id="306" name="Google Shape;306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on_mouse_drag_started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on_mouse_dragged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on_mouse_dropped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on_mouse_entered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on_mouse_exited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on_key_down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on_key_up</a:t>
            </a:r>
            <a:endParaRPr sz="2000"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413975" y="4432100"/>
            <a:ext cx="8317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Full list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Supported Keywords</a:t>
            </a:r>
            <a:endParaRPr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3c) Control Content Block - Nested Controls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Declarative Hierarchy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Composite Pattern</a:t>
            </a:r>
            <a:endParaRPr sz="2000"/>
          </a:p>
        </p:txBody>
      </p:sp>
      <p:pic>
        <p:nvPicPr>
          <p:cNvPr id="314" name="Google Shape;3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900" y="2227100"/>
            <a:ext cx="4324701" cy="22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125" y="1097125"/>
            <a:ext cx="3084125" cy="40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3d) Control Content Block - Layouts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Layout controls: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vertical_box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horizontal_box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grid</a:t>
            </a:r>
            <a:r>
              <a:rPr lang="en" sz="2000"/>
              <a:t> (unstable)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Inside box layouts,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stretchy</a:t>
            </a:r>
            <a:r>
              <a:rPr lang="en" sz="2000"/>
              <a:t> prop                                                            decides taking all space or not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Inside form layout,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" sz="2000"/>
              <a:t> prop                                                                generates label for each control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413975" y="1708300"/>
            <a:ext cx="8317800" cy="3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3e) Control Content Block - Table Columns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Columns can be nested under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en" sz="2000"/>
              <a:t>: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background_color_column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checkbox_text_color_column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image_text_color_column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text_column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text_color_column</a:t>
            </a:r>
            <a:endParaRPr sz="2000"/>
          </a:p>
          <a:p>
            <a:pPr indent="-346075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progress_bar_column</a:t>
            </a:r>
            <a:endParaRPr sz="2000"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0" y="3419975"/>
            <a:ext cx="37433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250" y="1626425"/>
            <a:ext cx="3674425" cy="16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4) Control Operations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Invoked through Ruby Methods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Match LibUI C API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Proxy calls to wrapped LibUI objects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Include access to control properties after 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Behavior is sometimes augmented with smart defaults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window.show</a:t>
            </a:r>
            <a:r>
              <a:rPr lang="en" sz="2000"/>
              <a:t> starts GUI event loop</a:t>
            </a:r>
            <a:endParaRPr sz="2000"/>
          </a:p>
        </p:txBody>
      </p:sp>
      <p:sp>
        <p:nvSpPr>
          <p:cNvPr id="335" name="Google Shape;335;p5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4800" y="1211350"/>
            <a:ext cx="2257061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DSL Basics</a:t>
            </a:r>
            <a:endParaRPr/>
          </a:p>
        </p:txBody>
      </p:sp>
      <p:sp>
        <p:nvSpPr>
          <p:cNvPr id="342" name="Google Shape;342;p53"/>
          <p:cNvSpPr txBox="1"/>
          <p:nvPr>
            <p:ph idx="1" type="body"/>
          </p:nvPr>
        </p:nvSpPr>
        <p:spPr>
          <a:xfrm>
            <a:off x="413975" y="1708300"/>
            <a:ext cx="8317800" cy="28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4) Control Operations (Ruby object methods)</a:t>
            </a:r>
            <a:endParaRPr sz="2000"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0" y="2845575"/>
            <a:ext cx="8968402" cy="16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Basics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1: Empty Window</a:t>
            </a:r>
            <a:endParaRPr/>
          </a:p>
        </p:txBody>
      </p:sp>
      <p:sp>
        <p:nvSpPr>
          <p:cNvPr id="354" name="Google Shape;354;p5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 Glimmer Meta-Example: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examples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 to Basic Window example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Delete all code below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old code and launch app:</a:t>
            </a:r>
            <a:endParaRPr sz="2000"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0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525" y="3918250"/>
            <a:ext cx="1704371" cy="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2: Hello, World! Window w/ Args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413974" y="1595775"/>
            <a:ext cx="6056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below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</a:t>
            </a:r>
            <a:r>
              <a:rPr lang="en" sz="2000"/>
              <a:t> and launch app:</a:t>
            </a:r>
            <a:endParaRPr sz="2000"/>
          </a:p>
        </p:txBody>
      </p:sp>
      <p:pic>
        <p:nvPicPr>
          <p:cNvPr id="363" name="Google Shape;3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00" y="2735450"/>
            <a:ext cx="4163826" cy="3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65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Exercise 3: Hello, World! Window w/ Props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413974" y="1595775"/>
            <a:ext cx="6150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below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 </a:t>
            </a:r>
            <a:r>
              <a:rPr lang="en" sz="2000"/>
              <a:t>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650" y="1595775"/>
            <a:ext cx="1809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350" y="2694375"/>
            <a:ext cx="3424000" cy="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4731300" y="35725"/>
            <a:ext cx="4228200" cy="5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GUI Basics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MVC Software Architecture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MVP &amp;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Advanced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Custom Components (Bonus)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Scaffolding (Bonus)</a:t>
            </a:r>
            <a:endParaRPr b="1"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4: Hello, World! Window + Label w/ Args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8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79" name="Google Shape;3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75" y="2111050"/>
            <a:ext cx="3723475" cy="9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25" y="1595775"/>
            <a:ext cx="1813725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5: Hello, World! Window + Label w/ Props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87" name="Google Shape;3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925" y="1595775"/>
            <a:ext cx="1813725" cy="4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75" y="2123388"/>
            <a:ext cx="3338025" cy="19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6: Hello, Button!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95" name="Google Shape;3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50" y="2099475"/>
            <a:ext cx="4981375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800" y="2850975"/>
            <a:ext cx="24765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175" y="1869975"/>
            <a:ext cx="180975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7: Hello, Layout! w/ Horizontal Box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4" name="Google Shape;4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50" y="2008071"/>
            <a:ext cx="3678100" cy="313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175" y="1724025"/>
            <a:ext cx="22860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8: Hello, Layout! w/ Horizontal &amp; Vertical Boxes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2"/>
          <p:cNvSpPr txBox="1"/>
          <p:nvPr>
            <p:ph idx="1" type="body"/>
          </p:nvPr>
        </p:nvSpPr>
        <p:spPr>
          <a:xfrm>
            <a:off x="413975" y="1007125"/>
            <a:ext cx="83178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12" name="Google Shape;4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00" y="1417650"/>
            <a:ext cx="4448100" cy="37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325" y="1172300"/>
            <a:ext cx="235267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9: Hello, Layout! w/ </a:t>
            </a:r>
            <a:r>
              <a:rPr lang="en"/>
              <a:t>Box </a:t>
            </a:r>
            <a:r>
              <a:rPr lang="en"/>
              <a:t>Stretchy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3"/>
          <p:cNvSpPr txBox="1"/>
          <p:nvPr>
            <p:ph idx="1" type="body"/>
          </p:nvPr>
        </p:nvSpPr>
        <p:spPr>
          <a:xfrm>
            <a:off x="413975" y="1007125"/>
            <a:ext cx="83178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0" name="Google Shape;42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72" y="1428700"/>
            <a:ext cx="3576874" cy="3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225" y="1154125"/>
            <a:ext cx="19526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10: Hello, Layout! Form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413975" y="1007125"/>
            <a:ext cx="83178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this code in place of last code and launch app: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8" name="Google Shape;4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575" y="1108675"/>
            <a:ext cx="19812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925" y="1417650"/>
            <a:ext cx="4679574" cy="37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525"/>
            <a:ext cx="8991600" cy="401772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11: Option Selector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025" y="914075"/>
            <a:ext cx="2549400" cy="9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2025" y="1909107"/>
            <a:ext cx="2549400" cy="92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 Test</a:t>
            </a:r>
            <a:endParaRPr/>
          </a:p>
        </p:txBody>
      </p:sp>
      <p:sp>
        <p:nvSpPr>
          <p:cNvPr id="443" name="Google Shape;443;p66"/>
          <p:cNvSpPr txBox="1"/>
          <p:nvPr>
            <p:ph idx="1" type="body"/>
          </p:nvPr>
        </p:nvSpPr>
        <p:spPr>
          <a:xfrm>
            <a:off x="163500" y="1034400"/>
            <a:ext cx="89805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Implement an address form with the following fields</a:t>
            </a:r>
            <a:r>
              <a:rPr lang="en" sz="1700"/>
              <a:t>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Full Name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Street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City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State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Zip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Billing &amp; Shipping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checkbox</a:t>
            </a:r>
            <a:r>
              <a:rPr lang="en" sz="1700"/>
              <a:t>)</a:t>
            </a:r>
            <a:endParaRPr sz="1700"/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325" y="1410189"/>
            <a:ext cx="45720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75" y="3120302"/>
            <a:ext cx="4572000" cy="2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 Test 1</a:t>
            </a:r>
            <a:endParaRPr/>
          </a:p>
        </p:txBody>
      </p:sp>
      <p:sp>
        <p:nvSpPr>
          <p:cNvPr id="451" name="Google Shape;451;p67"/>
          <p:cNvSpPr txBox="1"/>
          <p:nvPr>
            <p:ph idx="1" type="body"/>
          </p:nvPr>
        </p:nvSpPr>
        <p:spPr>
          <a:xfrm>
            <a:off x="163500" y="1034400"/>
            <a:ext cx="89805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 a summary label at the bottom that is updated when these listeners are triggered: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on_changed</a:t>
            </a:r>
            <a:r>
              <a:rPr lang="en" sz="1700"/>
              <a:t> for entry fields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on_toggled</a:t>
            </a:r>
            <a:r>
              <a:rPr lang="en" sz="1700"/>
              <a:t> for checkbox field</a:t>
            </a:r>
            <a:endParaRPr sz="1700"/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Address summary format examples: 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Unchecked Billing &amp; Shipping: "John Doe, 1 Park, Chicago, IL, 60654"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Checked Billing &amp; Shipping: "John Doe, 1 Park, Chicago, IL, 60654 (Billing &amp; Shipping)"</a:t>
            </a:r>
            <a:endParaRPr sz="1700"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2811314"/>
            <a:ext cx="45720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47627"/>
            <a:ext cx="4572000" cy="2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0" y="4752975"/>
            <a:ext cx="89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3338"/>
                </a:solidFill>
                <a:latin typeface="Barlow"/>
                <a:ea typeface="Barlow"/>
                <a:cs typeface="Barlow"/>
                <a:sym typeface="Barlow"/>
              </a:rPr>
              <a:t>GitHub Repo for RubyConf 2024 Workshop: How To Build Desktop Applications in Ruby</a:t>
            </a:r>
            <a:endParaRPr sz="18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0" y="0"/>
            <a:ext cx="91440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https://github.com/AndyObtiva/how-to-build-desktop-applications-in-ruby</a:t>
            </a:r>
            <a:endParaRPr sz="18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Software Architecture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</a:t>
            </a:r>
            <a:r>
              <a:rPr lang="en"/>
              <a:t>Software Architecture</a:t>
            </a:r>
            <a:endParaRPr/>
          </a:p>
        </p:txBody>
      </p:sp>
      <p:sp>
        <p:nvSpPr>
          <p:cNvPr id="464" name="Google Shape;464;p6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65" name="Google Shape;46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50" y="1241050"/>
            <a:ext cx="6908202" cy="38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Pattern</a:t>
            </a:r>
            <a:endParaRPr/>
          </a:p>
        </p:txBody>
      </p:sp>
      <p:sp>
        <p:nvSpPr>
          <p:cNvPr id="471" name="Google Shape;471;p7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Observer Design Pattern is foundational in MVC Architectural Pattern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In MVC (Model-View-Controller):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Controller observes View for user actions (e.g. mouse/keyboard) and trigger changes in Model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View observes Model for domain data changes and updates itself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In Glimmer GUI DSL (Graphical User Interface Domain Specific Language):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Controller can rely on Listeners to observe View actions and trigger changes in Model</a:t>
            </a:r>
            <a:endParaRPr sz="200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View can rely on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observe(model, attribute)</a:t>
            </a:r>
            <a:r>
              <a:rPr lang="en" sz="2000"/>
              <a:t> method to observe a Model attribute for changes</a:t>
            </a:r>
            <a:r>
              <a:rPr lang="en" sz="2000"/>
              <a:t> and update its controls accordingly. It relies on Ruby Meta-Programming to auto-enhance a Model into an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ObservableModel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Glimmer::DataBinding::Observer</a:t>
            </a:r>
            <a:endParaRPr/>
          </a:p>
        </p:txBody>
      </p:sp>
      <p:sp>
        <p:nvSpPr>
          <p:cNvPr id="477" name="Google Shape;477;p71"/>
          <p:cNvSpPr txBox="1"/>
          <p:nvPr>
            <p:ph idx="1" type="body"/>
          </p:nvPr>
        </p:nvSpPr>
        <p:spPr>
          <a:xfrm>
            <a:off x="0" y="1211350"/>
            <a:ext cx="91440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Behind the </a:t>
            </a:r>
            <a:r>
              <a:rPr lang="en" sz="2000"/>
              <a:t>scenes, the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observe</a:t>
            </a:r>
            <a:r>
              <a:rPr lang="en" sz="2000"/>
              <a:t> keyword, which requires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</a:t>
            </a:r>
            <a:r>
              <a:rPr lang="en" sz="2000"/>
              <a:t>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observe(model, attr) {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is equivalent to the following code WITHOUT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</a:t>
            </a:r>
            <a:r>
              <a:rPr lang="en" sz="2000"/>
              <a:t>, which is useful in Models that need to observe other Models without mixing the Glimmer DSL: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Glimmer::DataBinding::Observer.proc {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}.observe(model, attr)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 - Explicit Controller</a:t>
            </a:r>
            <a:endParaRPr/>
          </a:p>
        </p:txBody>
      </p:sp>
      <p:sp>
        <p:nvSpPr>
          <p:cNvPr id="483" name="Google Shape;483;p72"/>
          <p:cNvSpPr txBox="1"/>
          <p:nvPr/>
        </p:nvSpPr>
        <p:spPr>
          <a:xfrm>
            <a:off x="37200" y="2042000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View observed by Explicit Controller to </a:t>
            </a: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indirectly</a:t>
            </a:r>
            <a:r>
              <a:rPr lang="en" sz="2000">
                <a:latin typeface="Barlow"/>
                <a:ea typeface="Barlow"/>
                <a:cs typeface="Barlow"/>
                <a:sym typeface="Barlow"/>
              </a:rPr>
              <a:t> toggle option in Model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4" name="Google Shape;484;p72"/>
          <p:cNvPicPr preferRelativeResize="0"/>
          <p:nvPr/>
        </p:nvPicPr>
        <p:blipFill rotWithShape="1">
          <a:blip r:embed="rId3">
            <a:alphaModFix/>
          </a:blip>
          <a:srcRect b="59998" l="0" r="0" t="0"/>
          <a:stretch/>
        </p:blipFill>
        <p:spPr>
          <a:xfrm>
            <a:off x="0" y="2517877"/>
            <a:ext cx="9143999" cy="9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2"/>
          <p:cNvSpPr txBox="1"/>
          <p:nvPr/>
        </p:nvSpPr>
        <p:spPr>
          <a:xfrm>
            <a:off x="37200" y="3513625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Model observed by View to indirectly update View label text when Model changes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86" name="Google Shape;48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00" y="1182082"/>
            <a:ext cx="2549400" cy="9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0" y="4020025"/>
            <a:ext cx="8839199" cy="94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Example - Implicit Controller</a:t>
            </a:r>
            <a:endParaRPr/>
          </a:p>
        </p:txBody>
      </p:sp>
      <p:sp>
        <p:nvSpPr>
          <p:cNvPr id="493" name="Google Shape;493;p73"/>
          <p:cNvSpPr txBox="1"/>
          <p:nvPr/>
        </p:nvSpPr>
        <p:spPr>
          <a:xfrm>
            <a:off x="37200" y="2042000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View observed by Implicit Controller (Listener) to directly toggle option in Model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4" name="Google Shape;494;p73"/>
          <p:cNvPicPr preferRelativeResize="0"/>
          <p:nvPr/>
        </p:nvPicPr>
        <p:blipFill rotWithShape="1">
          <a:blip r:embed="rId3">
            <a:alphaModFix/>
          </a:blip>
          <a:srcRect b="57180" l="0" r="0" t="0"/>
          <a:stretch/>
        </p:blipFill>
        <p:spPr>
          <a:xfrm>
            <a:off x="0" y="2458100"/>
            <a:ext cx="9144001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3"/>
          <p:cNvSpPr txBox="1"/>
          <p:nvPr/>
        </p:nvSpPr>
        <p:spPr>
          <a:xfrm>
            <a:off x="37200" y="3513625"/>
            <a:ext cx="90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"/>
                <a:ea typeface="Barlow"/>
                <a:cs typeface="Barlow"/>
                <a:sym typeface="Barlow"/>
              </a:rPr>
              <a:t>Model observed by View to indirectly update View label text when Model changes</a:t>
            </a:r>
            <a:endParaRPr sz="2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6" name="Google Shape;49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300" y="1182082"/>
            <a:ext cx="2549400" cy="92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0" y="4020025"/>
            <a:ext cx="8839200" cy="83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Software Architecture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(Follow on GitHub)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2 Test 1</a:t>
            </a:r>
            <a:endParaRPr/>
          </a:p>
        </p:txBody>
      </p:sp>
      <p:sp>
        <p:nvSpPr>
          <p:cNvPr id="508" name="Google Shape;508;p75"/>
          <p:cNvSpPr txBox="1"/>
          <p:nvPr>
            <p:ph idx="1" type="body"/>
          </p:nvPr>
        </p:nvSpPr>
        <p:spPr>
          <a:xfrm>
            <a:off x="0" y="1007125"/>
            <a:ext cx="91440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Refactor address form</a:t>
            </a:r>
            <a:r>
              <a:rPr lang="en" sz="1700"/>
              <a:t> app</a:t>
            </a:r>
            <a:r>
              <a:rPr lang="en" sz="1700"/>
              <a:t> from Section 1 Test to follow MVC with implicit Controller: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" sz="1700"/>
              <a:t> class (Model): stores text/boolean attributes and </a:t>
            </a:r>
            <a:r>
              <a:rPr lang="en" sz="1700"/>
              <a:t>computes </a:t>
            </a:r>
            <a:r>
              <a:rPr lang="en" sz="1700"/>
              <a:t>summary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AddressFormView</a:t>
            </a:r>
            <a:r>
              <a:rPr lang="en" sz="1700"/>
              <a:t> class (View): wires listeners to update Model attributes &amp; </a:t>
            </a:r>
            <a:r>
              <a:rPr lang="en" sz="1700"/>
              <a:t>observes Model attributes to update address summary</a:t>
            </a:r>
            <a:endParaRPr sz="1700"/>
          </a:p>
        </p:txBody>
      </p:sp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00" y="2318952"/>
            <a:ext cx="45720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50" y="2811327"/>
            <a:ext cx="4572000" cy="2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Data-Binding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 Data-Binding Software Architecture</a:t>
            </a:r>
            <a:endParaRPr/>
          </a:p>
        </p:txBody>
      </p:sp>
      <p:sp>
        <p:nvSpPr>
          <p:cNvPr id="521" name="Google Shape;521;p77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2" name="Google Shape;5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12" y="1293775"/>
            <a:ext cx="7065524" cy="33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Workshop GitHub Repository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Before moving forward, please clone this GitHub repo (“⭐️” on </a:t>
            </a:r>
            <a:r>
              <a:rPr lang="en" sz="2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2000"/>
              <a:t>):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lang="en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https://github.com/AndyObtiva/how-to-build-desktop-applications-in-ruby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lang="en" sz="2000"/>
              <a:t>Enter repo directory and run: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bundle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repo contains a link to presentation slides and code for all the exercises of the workshop, organized by section/exercise number.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Resources</a:t>
            </a:r>
            <a:r>
              <a:rPr lang="en" sz="2000"/>
              <a:t> section includes links for helpful references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Follow presentation slides at: </a:t>
            </a:r>
            <a:r>
              <a:rPr lang="en" sz="2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bit.ly/rubyconf2024desktop</a:t>
            </a:r>
            <a:endParaRPr sz="200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900" y="246462"/>
            <a:ext cx="1294375" cy="1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</a:t>
            </a:r>
            <a:r>
              <a:rPr lang="en"/>
              <a:t>Data-Binding</a:t>
            </a:r>
            <a:endParaRPr/>
          </a:p>
        </p:txBody>
      </p:sp>
      <p:sp>
        <p:nvSpPr>
          <p:cNvPr id="528" name="Google Shape;528;p78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Property Data-Binding declaratively &amp; </a:t>
            </a:r>
            <a:r>
              <a:rPr lang="en" sz="2000"/>
              <a:t>automatically</a:t>
            </a:r>
            <a:r>
              <a:rPr lang="en" sz="2000"/>
              <a:t> </a:t>
            </a:r>
            <a:r>
              <a:rPr lang="en" sz="2000"/>
              <a:t>synchronizes</a:t>
            </a:r>
            <a:r>
              <a:rPr lang="en" sz="2000"/>
              <a:t> View properties w/ Model attributes bidirectionally or unidirectionally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Bidirectional (two-way)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&lt;=&gt;</a:t>
            </a:r>
            <a:r>
              <a:rPr lang="en" sz="2000"/>
              <a:t> for View read/write properties</a:t>
            </a:r>
            <a:endParaRPr sz="2000"/>
          </a:p>
        </p:txBody>
      </p:sp>
      <p:pic>
        <p:nvPicPr>
          <p:cNvPr id="529" name="Google Shape;52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150" y="2332550"/>
            <a:ext cx="6795499" cy="13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50" y="3757375"/>
            <a:ext cx="7732525" cy="13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</a:t>
            </a:r>
            <a:r>
              <a:rPr lang="en"/>
              <a:t>Data-Binding</a:t>
            </a:r>
            <a:endParaRPr/>
          </a:p>
        </p:txBody>
      </p:sp>
      <p:sp>
        <p:nvSpPr>
          <p:cNvPr id="536" name="Google Shape;536;p79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Unidirectional</a:t>
            </a:r>
            <a:r>
              <a:rPr lang="en" sz="2000"/>
              <a:t> (one-way)</a:t>
            </a:r>
            <a:r>
              <a:rPr lang="en" sz="2000"/>
              <a:t>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2000"/>
              <a:t> for View read-only properties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37" name="Google Shape;5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" y="4009150"/>
            <a:ext cx="9018724" cy="11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" y="2243080"/>
            <a:ext cx="9144000" cy="1707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MVC+MVP Data-Binding Example</a:t>
            </a:r>
            <a:endParaRPr/>
          </a:p>
        </p:txBody>
      </p:sp>
      <p:sp>
        <p:nvSpPr>
          <p:cNvPr id="544" name="Google Shape;544;p8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45" name="Google Shape;5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7175"/>
            <a:ext cx="9094625" cy="24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700" y="3027350"/>
            <a:ext cx="2924675" cy="12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/>
              <a:t>Data-Binding</a:t>
            </a:r>
            <a:endParaRPr/>
          </a:p>
        </p:txBody>
      </p:sp>
      <p:sp>
        <p:nvSpPr>
          <p:cNvPr id="552" name="Google Shape;552;p81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 cell_rows</a:t>
            </a:r>
            <a:r>
              <a:rPr lang="en" sz="2000"/>
              <a:t> can be data-bound to an array of models/hashes or Enumerator/Enumerator::Lazy for lazy-loading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Table data-binding automatically detects model attributes from column names by convention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Setting editable true enables                                                                             editing table &amp; bidirectional                                                                                     data-binding</a:t>
            </a:r>
            <a:endParaRPr sz="2000"/>
          </a:p>
        </p:txBody>
      </p:sp>
      <p:pic>
        <p:nvPicPr>
          <p:cNvPr id="553" name="Google Shape;55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750" y="2409325"/>
            <a:ext cx="424409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Data-Binding</a:t>
            </a:r>
            <a:endParaRPr/>
          </a:p>
        </p:txBody>
      </p:sp>
      <p:sp>
        <p:nvSpPr>
          <p:cNvPr id="559" name="Google Shape;559;p82"/>
          <p:cNvSpPr txBox="1"/>
          <p:nvPr>
            <p:ph idx="1" type="body"/>
          </p:nvPr>
        </p:nvSpPr>
        <p:spPr>
          <a:xfrm>
            <a:off x="413975" y="1211350"/>
            <a:ext cx="8317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table cell_rows</a:t>
            </a:r>
            <a:r>
              <a:rPr lang="en" sz="2000"/>
              <a:t> column mapping may still be customized manually if needed</a:t>
            </a:r>
            <a:r>
              <a:rPr lang="en" sz="2000"/>
              <a:t> by passing in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column_attributes</a:t>
            </a:r>
            <a:r>
              <a:rPr lang="en" sz="2000"/>
              <a:t> option</a:t>
            </a:r>
            <a:endParaRPr sz="2000"/>
          </a:p>
        </p:txBody>
      </p:sp>
      <p:pic>
        <p:nvPicPr>
          <p:cNvPr id="560" name="Google Shape;5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50" y="2270999"/>
            <a:ext cx="9143999" cy="220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</a:t>
            </a:r>
            <a:r>
              <a:rPr lang="en"/>
              <a:t>Data-Binding</a:t>
            </a:r>
            <a:endParaRPr/>
          </a:p>
        </p:txBody>
      </p:sp>
      <p:sp>
        <p:nvSpPr>
          <p:cNvPr id="566" name="Google Shape;566;p83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Content Data-Binding declaratively &amp; automatically generates (re-renders) View content in response to Model attribute changes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Under a control, nest </a:t>
            </a:r>
            <a:r>
              <a:rPr lang="en" sz="2000"/>
              <a:t>dynamically</a:t>
            </a:r>
            <a:r>
              <a:rPr lang="en" sz="2000"/>
              <a:t> generated content inside an explicit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n" sz="2000"/>
              <a:t> </a:t>
            </a:r>
            <a:r>
              <a:rPr lang="en" sz="2000"/>
              <a:t>block that specifies the model and attribute to observe:</a:t>
            </a:r>
            <a:endParaRPr sz="20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content(model, attribute) {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… # controls to generate dynamically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Data-Binding Example</a:t>
            </a:r>
            <a:endParaRPr/>
          </a:p>
        </p:txBody>
      </p:sp>
      <p:pic>
        <p:nvPicPr>
          <p:cNvPr id="572" name="Google Shape;5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75" y="1211350"/>
            <a:ext cx="8216750" cy="25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75" y="3272125"/>
            <a:ext cx="3858850" cy="16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7661" y="3272125"/>
            <a:ext cx="3858838" cy="1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 &amp;</a:t>
            </a:r>
            <a:r>
              <a:rPr lang="en"/>
              <a:t> Data-Binding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(Follow on GitHub)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 Test 1</a:t>
            </a:r>
            <a:endParaRPr/>
          </a:p>
        </p:txBody>
      </p:sp>
      <p:sp>
        <p:nvSpPr>
          <p:cNvPr id="585" name="Google Shape;585;p86"/>
          <p:cNvSpPr txBox="1"/>
          <p:nvPr>
            <p:ph idx="1" type="body"/>
          </p:nvPr>
        </p:nvSpPr>
        <p:spPr>
          <a:xfrm>
            <a:off x="0" y="1007125"/>
            <a:ext cx="91440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Refactor address form app from Section 2 Test to follow MVP with Data-Binding: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rPr lang="en" sz="1700"/>
              <a:t> class (</a:t>
            </a:r>
            <a:r>
              <a:rPr lang="en" sz="1700"/>
              <a:t>Model</a:t>
            </a:r>
            <a:r>
              <a:rPr lang="en" sz="1700"/>
              <a:t>): stores text/boolean attributes and computes summary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AddressFormView</a:t>
            </a:r>
            <a:r>
              <a:rPr lang="en" sz="1700"/>
              <a:t> class (View): data-binds </a:t>
            </a:r>
            <a:r>
              <a:rPr lang="en" sz="1700"/>
              <a:t>fields</a:t>
            </a:r>
            <a:r>
              <a:rPr lang="en" sz="1700"/>
              <a:t> to Model attributes using the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computed_by</a:t>
            </a:r>
            <a:r>
              <a:rPr lang="en" sz="1700"/>
              <a:t> option for data-binding the Model summary attribute</a:t>
            </a:r>
            <a:endParaRPr sz="1700"/>
          </a:p>
        </p:txBody>
      </p:sp>
      <p:pic>
        <p:nvPicPr>
          <p:cNvPr id="586" name="Google Shape;5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00" y="2318952"/>
            <a:ext cx="4572000" cy="21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50" y="2811327"/>
            <a:ext cx="4572000" cy="2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 Test 2</a:t>
            </a:r>
            <a:endParaRPr/>
          </a:p>
        </p:txBody>
      </p:sp>
      <p:sp>
        <p:nvSpPr>
          <p:cNvPr id="593" name="Google Shape;593;p87"/>
          <p:cNvSpPr txBox="1"/>
          <p:nvPr>
            <p:ph idx="1" type="body"/>
          </p:nvPr>
        </p:nvSpPr>
        <p:spPr>
          <a:xfrm>
            <a:off x="0" y="1007125"/>
            <a:ext cx="91440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Movie Reviews App that stores movie reviews by reviewers and then calculates the average rating for each movie while listing movie ratings in a table.</a:t>
            </a:r>
            <a:endParaRPr sz="1700"/>
          </a:p>
        </p:txBody>
      </p:sp>
      <p:pic>
        <p:nvPicPr>
          <p:cNvPr id="594" name="Google Shape;5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833" y="1772050"/>
            <a:ext cx="48943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Glimmer DSL for LibUI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Open Terminal/Command-Prompt/Git-Bash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Install this gem: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gem install glimmer-dsl-libui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Run this command to launch                                                                                         Glimmer Meta-Example: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examples</a:t>
            </a:r>
            <a:endParaRPr sz="200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450" y="3095175"/>
            <a:ext cx="3247300" cy="190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00" y="246462"/>
            <a:ext cx="1294375" cy="12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8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 Test 2</a:t>
            </a:r>
            <a:endParaRPr/>
          </a:p>
        </p:txBody>
      </p:sp>
      <p:sp>
        <p:nvSpPr>
          <p:cNvPr id="600" name="Google Shape;600;p88"/>
          <p:cNvSpPr txBox="1"/>
          <p:nvPr>
            <p:ph idx="1" type="body"/>
          </p:nvPr>
        </p:nvSpPr>
        <p:spPr>
          <a:xfrm>
            <a:off x="0" y="1007125"/>
            <a:ext cx="91440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Movie Reviews App that follow MVP with Table Data-Binding &amp; Attribute Data-Binding: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MovieReview</a:t>
            </a:r>
            <a:r>
              <a:rPr lang="en" sz="1700"/>
              <a:t> class (Model): stores/resets attributes (can be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" sz="1700"/>
              <a:t>):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reviewer</a:t>
            </a:r>
            <a:r>
              <a:rPr lang="en" sz="1700"/>
              <a:t>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700"/>
              <a:t>)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</a:t>
            </a:r>
            <a:r>
              <a:rPr lang="en" sz="1700"/>
              <a:t>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700"/>
              <a:t>)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rating</a:t>
            </a:r>
            <a:r>
              <a:rPr lang="en" sz="1700"/>
              <a:t>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700"/>
              <a:t>)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MovieRating</a:t>
            </a:r>
            <a:r>
              <a:rPr lang="en" sz="1700"/>
              <a:t> class (Model): stores attributes and formats rating (can be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" sz="1700"/>
              <a:t>):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</a:t>
            </a:r>
            <a:r>
              <a:rPr lang="en" sz="1700"/>
              <a:t>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700"/>
              <a:t>)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average_rating</a:t>
            </a:r>
            <a:r>
              <a:rPr lang="en" sz="1700"/>
              <a:t> 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700"/>
              <a:t>)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[attribute] reviewers </a:t>
            </a:r>
            <a:r>
              <a:rPr lang="en" sz="1700"/>
              <a:t> (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700"/>
              <a:t>): comma-separated list of reviewers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[method] rating</a:t>
            </a:r>
            <a:r>
              <a:rPr lang="en" sz="1700"/>
              <a:t> formats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average_rating</a:t>
            </a:r>
            <a:r>
              <a:rPr lang="en" sz="1700"/>
              <a:t> as 2 decimal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7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9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 Test 2</a:t>
            </a:r>
            <a:endParaRPr/>
          </a:p>
        </p:txBody>
      </p:sp>
      <p:sp>
        <p:nvSpPr>
          <p:cNvPr id="606" name="Google Shape;606;p89"/>
          <p:cNvSpPr txBox="1"/>
          <p:nvPr>
            <p:ph idx="1" type="body"/>
          </p:nvPr>
        </p:nvSpPr>
        <p:spPr>
          <a:xfrm>
            <a:off x="0" y="1007125"/>
            <a:ext cx="91440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Movie Reviews App that follow MVP with Table Data-Binding &amp; Attribute Data-Binding:</a:t>
            </a:r>
            <a:endParaRPr sz="1700"/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MovieReviewsPresenter</a:t>
            </a:r>
            <a:r>
              <a:rPr lang="en" sz="1700"/>
              <a:t> class (Presenter): has the following methods: 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[method] new_movie_review</a:t>
            </a:r>
            <a:r>
              <a:rPr lang="en" sz="1700"/>
              <a:t>: object to data-bind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MovieReview</a:t>
            </a:r>
            <a:r>
              <a:rPr lang="en" sz="1700"/>
              <a:t> form in View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[method] movie_reviews</a:t>
            </a:r>
            <a:r>
              <a:rPr lang="en" sz="1700"/>
              <a:t>: stores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MovieReview Array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[method] movie_ratings</a:t>
            </a:r>
            <a:r>
              <a:rPr lang="en" sz="1700"/>
              <a:t>: calculated from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movie_reviews</a:t>
            </a:r>
            <a:r>
              <a:rPr lang="en" sz="1700"/>
              <a:t> (average rating per movie)</a:t>
            </a:r>
            <a:endParaRPr sz="1700"/>
          </a:p>
          <a:p>
            <a:pPr indent="-336550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require 'facets/array/average'</a:t>
            </a:r>
            <a:r>
              <a:rPr lang="en" sz="1700"/>
              <a:t> to calculate movie average rating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■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[method]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save:</a:t>
            </a:r>
            <a:r>
              <a:rPr lang="en" sz="1700"/>
              <a:t> saves new movie review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MovieReviewsView</a:t>
            </a:r>
            <a:r>
              <a:rPr lang="en" sz="1700"/>
              <a:t> class (View)</a:t>
            </a:r>
            <a:endParaRPr sz="1700"/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New movie review form and save button to save new movie reviews by reviewers:</a:t>
            </a:r>
            <a:endParaRPr sz="1700"/>
          </a:p>
          <a:p>
            <a:pPr indent="-336550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reviewer 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entry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n" sz="1700"/>
              <a:t>movie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entry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urier New"/>
              <a:buChar char="●"/>
            </a:pPr>
            <a:r>
              <a:rPr lang="en" sz="1700"/>
              <a:t>rating</a:t>
            </a:r>
            <a:r>
              <a:rPr b="1" lang="en" sz="1700">
                <a:latin typeface="Courier New"/>
                <a:ea typeface="Courier New"/>
                <a:cs typeface="Courier New"/>
                <a:sym typeface="Courier New"/>
              </a:rPr>
              <a:t> spinbox(1, 10)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Movie rating table</a:t>
            </a:r>
            <a:endParaRPr sz="17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Data-Binding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1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Advanced 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17" name="Google Shape;617;p91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</a:t>
            </a:r>
            <a:r>
              <a:rPr lang="en" sz="2000"/>
              <a:t>Converters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</a:t>
            </a:r>
            <a:r>
              <a:rPr lang="en" sz="2000"/>
              <a:t>Hooks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Nested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Indexed Data-Binding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Keyed Data-Binding</a:t>
            </a:r>
            <a:endParaRPr sz="2000"/>
          </a:p>
        </p:txBody>
      </p:sp>
      <p:sp>
        <p:nvSpPr>
          <p:cNvPr id="618" name="Google Shape;618;p91"/>
          <p:cNvSpPr txBox="1"/>
          <p:nvPr>
            <p:ph idx="1" type="body"/>
          </p:nvPr>
        </p:nvSpPr>
        <p:spPr>
          <a:xfrm>
            <a:off x="3325250" y="4544225"/>
            <a:ext cx="53958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Details at: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Glimmer DSL for LibUI Data-Binding API</a:t>
            </a:r>
            <a:endParaRPr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Converters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24" name="Google Shape;624;p92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Converters enable: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Transforming Model attributes (on read) before displaying in View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Transforming View properties before storing in Model (on write)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on_read: -&gt; (val) {...}</a:t>
            </a:r>
            <a:r>
              <a:rPr lang="en" sz="2000"/>
              <a:t> : convert on read from Model to View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on_write: -&gt; (val) {...}</a:t>
            </a:r>
            <a:r>
              <a:rPr lang="en" sz="2000"/>
              <a:t> : c</a:t>
            </a:r>
            <a:r>
              <a:rPr lang="en" sz="2000"/>
              <a:t>onvert on write to Model from View</a:t>
            </a:r>
            <a:endParaRPr sz="2000"/>
          </a:p>
        </p:txBody>
      </p:sp>
      <p:pic>
        <p:nvPicPr>
          <p:cNvPr id="625" name="Google Shape;625;p92"/>
          <p:cNvPicPr preferRelativeResize="0"/>
          <p:nvPr/>
        </p:nvPicPr>
        <p:blipFill rotWithShape="1">
          <a:blip r:embed="rId3">
            <a:alphaModFix/>
          </a:blip>
          <a:srcRect b="42471" l="0" r="0" t="43693"/>
          <a:stretch/>
        </p:blipFill>
        <p:spPr>
          <a:xfrm>
            <a:off x="-212550" y="3231500"/>
            <a:ext cx="9356549" cy="3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10318"/>
            <a:ext cx="9144000" cy="102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92"/>
          <p:cNvPicPr preferRelativeResize="0"/>
          <p:nvPr/>
        </p:nvPicPr>
        <p:blipFill rotWithShape="1">
          <a:blip r:embed="rId5">
            <a:alphaModFix/>
          </a:blip>
          <a:srcRect b="0" l="0" r="0" t="66874"/>
          <a:stretch/>
        </p:blipFill>
        <p:spPr>
          <a:xfrm>
            <a:off x="5722400" y="3492200"/>
            <a:ext cx="2924675" cy="4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Converter Example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33" name="Google Shape;633;p93"/>
          <p:cNvSpPr txBox="1"/>
          <p:nvPr>
            <p:ph idx="1" type="body"/>
          </p:nvPr>
        </p:nvSpPr>
        <p:spPr>
          <a:xfrm>
            <a:off x="311700" y="115247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Dynamic Form</a:t>
            </a:r>
            <a:endParaRPr sz="2000"/>
          </a:p>
        </p:txBody>
      </p:sp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86" y="3143650"/>
            <a:ext cx="3858838" cy="16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0585"/>
            <a:ext cx="9144002" cy="135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4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Hooks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41" name="Google Shape;641;p94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Data-Binding Hooks</a:t>
            </a:r>
            <a:r>
              <a:rPr lang="en" sz="2000"/>
              <a:t> perform actions before and/or after copying data between View properties and Model attributes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before_read: -&gt; (val) {...}</a:t>
            </a:r>
            <a:r>
              <a:rPr lang="en" sz="2000"/>
              <a:t> : do work before reading data from Model to View and before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after_read: -&gt; (val) {...}</a:t>
            </a:r>
            <a:r>
              <a:rPr lang="en" sz="2000"/>
              <a:t> : do work after reading data from Model to View and after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on_read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before_write: -&gt; (val) {...}</a:t>
            </a:r>
            <a:r>
              <a:rPr lang="en" sz="2000"/>
              <a:t> : do work before writing data to Model from View and before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</a:t>
            </a:r>
            <a:r>
              <a:rPr lang="en" sz="2000"/>
              <a:t> converter is called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after_write: -&gt; (val) {...}</a:t>
            </a:r>
            <a:r>
              <a:rPr lang="en" sz="2000"/>
              <a:t> : do work after writing data to Model from View and after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on_write</a:t>
            </a:r>
            <a:r>
              <a:rPr lang="en" sz="2000"/>
              <a:t> converter is called</a:t>
            </a:r>
            <a:endParaRPr sz="2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Data-Binding Hook Examples</a:t>
            </a:r>
            <a:endParaRPr sz="2820">
              <a:solidFill>
                <a:srgbClr val="FF0000"/>
              </a:solidFill>
            </a:endParaRPr>
          </a:p>
        </p:txBody>
      </p:sp>
      <p:pic>
        <p:nvPicPr>
          <p:cNvPr id="647" name="Google Shape;64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0" y="2693275"/>
            <a:ext cx="8839202" cy="241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928" y="91400"/>
            <a:ext cx="16650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6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Computed</a:t>
            </a:r>
            <a:r>
              <a:rPr lang="en" sz="2820"/>
              <a:t> 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54" name="Google Shape;654;p96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Computed</a:t>
            </a:r>
            <a:r>
              <a:rPr lang="en" sz="2000"/>
              <a:t> Data-Binding enables observing extra Model attributes that are dependencies of a computed Model attribute so that when any of the extra attributes change, the View is updated from the computed attribute accordingly.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Examples: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5" name="Google Shape;6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2477"/>
            <a:ext cx="9144000" cy="973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7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Nested/Indexed/Keyed </a:t>
            </a:r>
            <a:r>
              <a:rPr lang="en" sz="2820"/>
              <a:t>Data-Binding</a:t>
            </a:r>
            <a:endParaRPr sz="2820">
              <a:solidFill>
                <a:srgbClr val="FF0000"/>
              </a:solidFill>
            </a:endParaRPr>
          </a:p>
        </p:txBody>
      </p:sp>
      <p:sp>
        <p:nvSpPr>
          <p:cNvPr id="661" name="Google Shape;661;p97"/>
          <p:cNvSpPr txBox="1"/>
          <p:nvPr>
            <p:ph idx="1" type="body"/>
          </p:nvPr>
        </p:nvSpPr>
        <p:spPr>
          <a:xfrm>
            <a:off x="311700" y="1607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Nested data-binding enables data-binding a View property to a nested Model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user.address.street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Indexed</a:t>
            </a:r>
            <a:r>
              <a:rPr lang="en" sz="2000"/>
              <a:t> data-binding enables data-binding a View property to an indexed Model attribute within an Array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user.names[0]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Keyed data-binding enables data-binding a View property to a keyed Model attribute inside a Hash attribute (e.g.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user.names[:nickname]</a:t>
            </a:r>
            <a:r>
              <a:rPr lang="en" sz="2000"/>
              <a:t>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GUI Examples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8" y="0"/>
            <a:ext cx="87773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Nested/Indexed/Keyed Data-Binding Examples</a:t>
            </a:r>
            <a:endParaRPr sz="2820">
              <a:solidFill>
                <a:srgbClr val="FF0000"/>
              </a:solidFill>
            </a:endParaRPr>
          </a:p>
        </p:txBody>
      </p:sp>
      <p:pic>
        <p:nvPicPr>
          <p:cNvPr id="667" name="Google Shape;6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364175"/>
            <a:ext cx="73723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(Bonus)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Controls</a:t>
            </a:r>
            <a:endParaRPr/>
          </a:p>
        </p:txBody>
      </p:sp>
      <p:sp>
        <p:nvSpPr>
          <p:cNvPr id="678" name="Google Shape;678;p10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Custom Controls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Glimmer::LibUI::CustomControl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Accept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options</a:t>
            </a:r>
            <a:r>
              <a:rPr lang="en" sz="2000"/>
              <a:t> that can be passed as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Hash</a:t>
            </a:r>
            <a:r>
              <a:rPr lang="en" sz="2000"/>
              <a:t> arguments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Define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" sz="2000"/>
              <a:t> block with Glimmer GUI DSL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before_body</a:t>
            </a:r>
            <a:r>
              <a:rPr lang="en" sz="2000"/>
              <a:t> block hook to setup variables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after_body</a:t>
            </a:r>
            <a:r>
              <a:rPr lang="en" sz="2000"/>
              <a:t> block hook to register listeners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body_root</a:t>
            </a:r>
            <a:r>
              <a:rPr lang="en" sz="2000"/>
              <a:t> API method returns root control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Useful for: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Specializing Controls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Aggregating Controls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 sz="2000"/>
              <a:t>Build brand new non-native controls with Area graphics</a:t>
            </a:r>
            <a:endParaRPr sz="2000"/>
          </a:p>
        </p:txBody>
      </p:sp>
      <p:pic>
        <p:nvPicPr>
          <p:cNvPr id="679" name="Google Shape;67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5" y="3789425"/>
            <a:ext cx="1273375" cy="12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125" y="241975"/>
            <a:ext cx="2671175" cy="17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472" y="2759875"/>
            <a:ext cx="1925150" cy="10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Windows</a:t>
            </a:r>
            <a:endParaRPr/>
          </a:p>
        </p:txBody>
      </p:sp>
      <p:sp>
        <p:nvSpPr>
          <p:cNvPr id="687" name="Google Shape;687;p101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Custom Windows (aka Applications)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Glimmer::LibUI::CustomWindow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include Glimmer::LibUI::Application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Custom Windows are Custom Controls with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2000"/>
              <a:t> as body root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Represent apps or reusable custom windows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Automatic implementation of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lang="en" sz="2000"/>
              <a:t> method</a:t>
            </a:r>
            <a:endParaRPr sz="2000"/>
          </a:p>
        </p:txBody>
      </p:sp>
      <p:pic>
        <p:nvPicPr>
          <p:cNvPr id="688" name="Google Shape;688;p101"/>
          <p:cNvPicPr preferRelativeResize="0"/>
          <p:nvPr/>
        </p:nvPicPr>
        <p:blipFill rotWithShape="1">
          <a:blip r:embed="rId3">
            <a:alphaModFix/>
          </a:blip>
          <a:srcRect b="0" l="2018" r="0" t="1739"/>
          <a:stretch/>
        </p:blipFill>
        <p:spPr>
          <a:xfrm>
            <a:off x="6813300" y="3105150"/>
            <a:ext cx="233070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750" y="357725"/>
            <a:ext cx="2701025" cy="156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Section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Components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(Bonus)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(Follow on GitHub)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Section 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Scaffolding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Glimmer Scaffolding</a:t>
            </a:r>
            <a:endParaRPr/>
          </a:p>
        </p:txBody>
      </p:sp>
      <p:sp>
        <p:nvSpPr>
          <p:cNvPr id="705" name="Google Shape;705;p104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</a:t>
            </a:r>
            <a:r>
              <a:rPr lang="en" sz="2000"/>
              <a:t> command enables scaffolding apps, custom components (custom controls, custom windows, and custom shapes), and packaging gems: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scaffold[app_name]                       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scaffold:customcontrol[name,namespace]   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scaffold:customshape[name,namespace]     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scaffold:customwindow[name,namespace]    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scaffold:gem:customcontrol[name,namespace]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scaffold:gem:customshape[name,namespace] 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scaffold:gem:customwindow[name,namespace]            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5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Scaffolding</a:t>
            </a:r>
            <a:endParaRPr/>
          </a:p>
        </p:txBody>
      </p:sp>
      <p:sp>
        <p:nvSpPr>
          <p:cNvPr id="711" name="Google Shape;711;p105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Application scaffolding enables automatically generating the directories/files of a new desktop GUI application that follows the MVC architecture and can be packaged as a Ruby gem that includes an executable script for running the app conveniently.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Scaffolding ensures that Software Engineers follow the recommended Glimmer DSL for LibUI conventions and best practices.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Application Scaffolding greatly improves Software Engineering productivity when building desktop applications.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Scaffolding Instructions</a:t>
            </a:r>
            <a:endParaRPr/>
          </a:p>
        </p:txBody>
      </p:sp>
      <p:sp>
        <p:nvSpPr>
          <p:cNvPr id="717" name="Google Shape;717;p106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2000"/>
              <a:t>Run: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"scaffold[app_name]"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bin/app_name</a:t>
            </a:r>
            <a:r>
              <a:rPr lang="en" sz="2000"/>
              <a:t> runs the scaffolded app (or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run</a:t>
            </a:r>
            <a:r>
              <a:rPr lang="en" sz="2000"/>
              <a:t>)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2000"/>
              <a:t>App namespace is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app/app_name.rb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2000"/>
              <a:t>App entry point is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app/app_name/launch.rb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2000"/>
              <a:t>Views live under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app/app_name/view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lang="en" sz="2000"/>
              <a:t>Models live under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app/app_name/model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Rakefile</a:t>
            </a:r>
            <a:r>
              <a:rPr lang="en" sz="2000"/>
              <a:t> includes tasks to: 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○"/>
            </a:pPr>
            <a:r>
              <a:rPr lang="en" sz="2000"/>
              <a:t>Auto-generate gemspec from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Gemfile</a:t>
            </a:r>
            <a:r>
              <a:rPr lang="en" sz="2000"/>
              <a:t> (no need for manual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gemspec</a:t>
            </a:r>
            <a:r>
              <a:rPr lang="en" sz="2000"/>
              <a:t>)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2000"/>
              <a:t>Build application Ruby gem to distribute in Ruby ecosystem</a:t>
            </a:r>
            <a:endParaRPr sz="2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Scaffolding Example</a:t>
            </a:r>
            <a:endParaRPr/>
          </a:p>
        </p:txBody>
      </p:sp>
      <p:sp>
        <p:nvSpPr>
          <p:cNvPr id="723" name="Google Shape;723;p107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glimmer "scaffold[hello_world]"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bin/hello_world</a:t>
            </a:r>
            <a:r>
              <a:rPr lang="en" sz="2000"/>
              <a:t> runs app</a:t>
            </a:r>
            <a:endParaRPr sz="2000"/>
          </a:p>
        </p:txBody>
      </p:sp>
      <p:pic>
        <p:nvPicPr>
          <p:cNvPr id="724" name="Google Shape;72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3" y="2527298"/>
            <a:ext cx="3590500" cy="24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8500" y="1089625"/>
            <a:ext cx="2286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2877900"/>
            <a:ext cx="1905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8500" y="1889725"/>
            <a:ext cx="2286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2575" y="2630650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GUI Examples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8" y="0"/>
            <a:ext cx="877730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Section 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Scaffolding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(Follow on GitHub)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739" name="Google Shape;739;p109"/>
          <p:cNvSpPr txBox="1"/>
          <p:nvPr>
            <p:ph idx="2" type="body"/>
          </p:nvPr>
        </p:nvSpPr>
        <p:spPr>
          <a:xfrm>
            <a:off x="4731300" y="35725"/>
            <a:ext cx="4228200" cy="50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GUI Basics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MVC Software Architecture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MVP &amp;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Advanced Data-Binding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Custom Components (Bonus)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Scaffolding (Bonus)</a:t>
            </a:r>
            <a:endParaRPr b="1" sz="2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0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 Day at Main Stage - Ballroom South</a:t>
            </a:r>
            <a:endParaRPr/>
          </a:p>
        </p:txBody>
      </p:sp>
      <p:sp>
        <p:nvSpPr>
          <p:cNvPr id="745" name="Google Shape;745;p110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Glimmer hacking &amp; continued learning</a:t>
            </a:r>
            <a:r>
              <a:rPr lang="en" sz="2000"/>
              <a:t> at Main Stage - Ballroom South 3:45p-5:45p (2h).</a:t>
            </a:r>
            <a:endParaRPr sz="2000"/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Examples of things to hack on: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app that stores data in memory (in Ruby variables)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</a:t>
            </a:r>
            <a:r>
              <a:rPr lang="en" sz="2000"/>
              <a:t>app</a:t>
            </a:r>
            <a:r>
              <a:rPr lang="en" sz="2000"/>
              <a:t> that stores data in flat files (e.g. CSV files)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</a:t>
            </a:r>
            <a:r>
              <a:rPr lang="en" sz="2000"/>
              <a:t>app</a:t>
            </a:r>
            <a:r>
              <a:rPr lang="en" sz="2000"/>
              <a:t> that stores data with a relational database (e.g. SQLite)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</a:t>
            </a:r>
            <a:r>
              <a:rPr lang="en" sz="2000"/>
              <a:t> workshop exercises if you missed workshop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Finish workshop exercises if you did not finish all exercises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Do additional exercises in RubyConf 2023 longer version of workshop</a:t>
            </a:r>
            <a:endParaRPr sz="2000"/>
          </a:p>
          <a:p>
            <a:pPr indent="-3556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 a board game or 2D game (e.g. Hangman).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1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751" name="Google Shape;751;p111"/>
          <p:cNvSpPr txBox="1"/>
          <p:nvPr>
            <p:ph idx="1" type="body"/>
          </p:nvPr>
        </p:nvSpPr>
        <p:spPr>
          <a:xfrm>
            <a:off x="413975" y="1595775"/>
            <a:ext cx="8317800" cy="3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 out other Glimmer GUI DSLs: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Glimmer DSL for SWT</a:t>
            </a:r>
            <a:r>
              <a:rPr lang="en" sz="2000"/>
              <a:t> (100% feature complete and runs on JRuby supporting native Mac/Windows/Linux APP/PKG/DMG/EXE/MSI/DEB/RPM packaging options)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Glimmer DSL for WX</a:t>
            </a:r>
            <a:r>
              <a:rPr lang="en" sz="2000"/>
              <a:t> (new DSL that runs on the 100% feature complete wxWidgets toolkit, which is better than LibUI for more serious app development; Glimmer DSL is not final yet)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Glimmer DSL for Web</a:t>
            </a:r>
            <a:r>
              <a:rPr lang="en" sz="2000"/>
              <a:t> (</a:t>
            </a:r>
            <a:r>
              <a:rPr lang="en" sz="2000"/>
              <a:t>a</a:t>
            </a:r>
            <a:r>
              <a:rPr lang="en" sz="2000"/>
              <a:t>ll the awesomeness of Glimmer on the Web 🤯! Build Rails Frontend Web UIs with Glimmer Ruby code)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Other Glimmer DSLs at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https://github.com/AndyObtiva/glimmer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2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Glimmer DSL for Web (Future of Rails Frontend Development 🤯)</a:t>
            </a:r>
            <a:endParaRPr sz="2420"/>
          </a:p>
        </p:txBody>
      </p:sp>
      <p:pic>
        <p:nvPicPr>
          <p:cNvPr id="757" name="Google Shape;7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450" y="1093200"/>
            <a:ext cx="5715000" cy="45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12"/>
          <p:cNvSpPr txBox="1"/>
          <p:nvPr/>
        </p:nvSpPr>
        <p:spPr>
          <a:xfrm>
            <a:off x="1010650" y="911350"/>
            <a:ext cx="8033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4"/>
              </a:rPr>
              <a:t>https://sample-glimmer-dsl-web-rails7-app-black-sound-6793.fly.dev/</a:t>
            </a:r>
            <a:endParaRPr sz="1800">
              <a:solidFill>
                <a:srgbClr val="023338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3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 sz="2420"/>
              <a:t>Glimmer DSL for Web (Future of Rails Frontend Development 🤯)</a:t>
            </a:r>
            <a:endParaRPr sz="2420"/>
          </a:p>
        </p:txBody>
      </p:sp>
      <p:sp>
        <p:nvSpPr>
          <p:cNvPr id="764" name="Google Shape;764;p113"/>
          <p:cNvSpPr txBox="1"/>
          <p:nvPr>
            <p:ph idx="1" type="body"/>
          </p:nvPr>
        </p:nvSpPr>
        <p:spPr>
          <a:xfrm>
            <a:off x="413971" y="1595775"/>
            <a:ext cx="831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</a:t>
            </a:r>
            <a:r>
              <a:rPr lang="en" sz="2000"/>
              <a:t>nables writing Ruby code in the Frontend of Rails applications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Simplifies Frontend Development significantly </a:t>
            </a:r>
            <a:r>
              <a:rPr lang="en" sz="2000"/>
              <a:t>over</a:t>
            </a:r>
            <a:r>
              <a:rPr lang="en" sz="2000"/>
              <a:t> all JavaScript libraries like React, Angular, Ember, Vue, and Svelte due to the unique characteristics of Ruby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Improves productivity/maintainability</a:t>
            </a:r>
            <a:r>
              <a:rPr lang="en" sz="2000"/>
              <a:t> &amp;</a:t>
            </a:r>
            <a:r>
              <a:rPr lang="en" sz="2000"/>
              <a:t> cuts down delivery time and cost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Enables writing JavaScript, HTML, &amp; CSS in one language: Ruby (using Ruby-to-JavaScript-Transpiler, Opal, Fukuoka Ruby 2023 Winner)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Supports the Rails vision of the One Person Framework by enabling the same person who builds the Rails Backend in Ruby to also build the Frontend.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</a:t>
            </a:r>
            <a:r>
              <a:rPr lang="en" sz="2000"/>
              <a:t>upports Ruby code reuse from Backend</a:t>
            </a:r>
            <a:r>
              <a:rPr lang="en" sz="2000"/>
              <a:t> 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Cuts down hiring by half as it enables all Ruby devs to be Fullstack devs.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Fast enough (faster than React in a webpage I rewrote in my work app)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48137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14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pic>
        <p:nvPicPr>
          <p:cNvPr id="771" name="Google Shape;77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375" y="232525"/>
            <a:ext cx="57150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375" y="232525"/>
            <a:ext cx="571500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34" y="36350"/>
            <a:ext cx="35419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44519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16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pic>
        <p:nvPicPr>
          <p:cNvPr id="784" name="Google Shape;78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95775"/>
            <a:ext cx="57150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7"/>
          <p:cNvSpPr txBox="1"/>
          <p:nvPr>
            <p:ph type="title"/>
          </p:nvPr>
        </p:nvSpPr>
        <p:spPr>
          <a:xfrm>
            <a:off x="404050" y="575950"/>
            <a:ext cx="8317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90" name="Google Shape;790;p117"/>
          <p:cNvSpPr txBox="1"/>
          <p:nvPr>
            <p:ph idx="1" type="body"/>
          </p:nvPr>
        </p:nvSpPr>
        <p:spPr>
          <a:xfrm>
            <a:off x="0" y="1595775"/>
            <a:ext cx="9144000" cy="30024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3"/>
              </a:rPr>
              <a:t>https://github.com/AndyObtiva/glimmer-dsl-libui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4"/>
              </a:rPr>
              <a:t>https://github.com/AndyObtiva/glimmer-dsl-libui#supported-keywords</a:t>
            </a:r>
            <a:endParaRPr b="1" sz="2000">
              <a:solidFill>
                <a:schemeClr val="dk1"/>
              </a:solidFill>
            </a:endParaRPr>
          </a:p>
          <a:p>
            <a:pPr indent="-352425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Char char="●"/>
            </a:pPr>
            <a:r>
              <a:rPr b="1" lang="en" sz="1950" u="sng">
                <a:solidFill>
                  <a:schemeClr val="hlink"/>
                </a:solidFill>
                <a:hlinkClick r:id="rId5"/>
              </a:rPr>
              <a:t>https://github.com/AndyObtiva/how-to-build-desktop-applications-in-ruby</a:t>
            </a:r>
            <a:endParaRPr b="1" sz="195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6"/>
              </a:rPr>
              <a:t>https://bit.ly/rubyconf2024desktop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7"/>
              </a:rPr>
              <a:t>https://bit.ly/rubyconf2023desktop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8"/>
              </a:rPr>
              <a:t>https://github.com/AndyObtiva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9"/>
              </a:rPr>
              <a:t>https://andymaleh.blogspot.com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0"/>
              </a:rPr>
              <a:t>https://twitter.com/AndyObtiva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1"/>
              </a:rPr>
              <a:t>https://www.youtube.com/@glimmer-dsl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2"/>
              </a:rPr>
              <a:t>https://www.youtube.com/@montreal-rb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3"/>
              </a:rPr>
              <a:t>https://github.com/AndyObtiva/glimmer-dsl-swt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4"/>
              </a:rPr>
              <a:t>https://github.com/AndyObtiva/glimmer-dsl-wx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 u="sng">
                <a:solidFill>
                  <a:schemeClr val="hlink"/>
                </a:solidFill>
                <a:hlinkClick r:id="rId15"/>
              </a:rPr>
              <a:t>https://github.com/AndyObtiva/glimmer-dsl-web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791" name="Google Shape;791;p1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5878" y="290528"/>
            <a:ext cx="1206250" cy="120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xop simp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